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3"/>
  </p:notesMasterIdLst>
  <p:sldIdLst>
    <p:sldId id="285" r:id="rId2"/>
    <p:sldId id="495" r:id="rId3"/>
    <p:sldId id="480" r:id="rId4"/>
    <p:sldId id="490" r:id="rId5"/>
    <p:sldId id="491" r:id="rId6"/>
    <p:sldId id="492" r:id="rId7"/>
    <p:sldId id="496" r:id="rId8"/>
    <p:sldId id="498" r:id="rId9"/>
    <p:sldId id="500" r:id="rId10"/>
    <p:sldId id="501" r:id="rId11"/>
    <p:sldId id="502" r:id="rId12"/>
    <p:sldId id="503" r:id="rId13"/>
    <p:sldId id="509" r:id="rId14"/>
    <p:sldId id="510" r:id="rId15"/>
    <p:sldId id="504" r:id="rId16"/>
    <p:sldId id="505" r:id="rId17"/>
    <p:sldId id="506" r:id="rId18"/>
    <p:sldId id="507" r:id="rId19"/>
    <p:sldId id="508" r:id="rId20"/>
    <p:sldId id="497" r:id="rId21"/>
    <p:sldId id="365" r:id="rId22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C846"/>
    <a:srgbClr val="578A4C"/>
    <a:srgbClr val="00549F"/>
    <a:srgbClr val="A5C659"/>
    <a:srgbClr val="6BB7EB"/>
    <a:srgbClr val="EABB47"/>
    <a:srgbClr val="C4262E"/>
    <a:srgbClr val="92D400"/>
    <a:srgbClr val="A1C0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07" d="100"/>
          <a:sy n="107" d="100"/>
        </p:scale>
        <p:origin x="108" y="10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04.06.2025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isdtm.olkraj.cms2.cz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/>
        </p:nvGrpSpPr>
        <p:grpSpPr>
          <a:xfrm>
            <a:off x="0" y="0"/>
            <a:ext cx="12192001" cy="6858001"/>
            <a:chOff x="-1" y="-1"/>
            <a:chExt cx="12192001" cy="6858001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5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6452" y="3217152"/>
            <a:ext cx="8760364" cy="1739421"/>
          </a:xfrm>
        </p:spPr>
        <p:txBody>
          <a:bodyPr anchor="b">
            <a:normAutofit/>
          </a:bodyPr>
          <a:lstStyle/>
          <a:p>
            <a:r>
              <a:rPr lang="cs-CZ" b="1" dirty="0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DIGITÁLNÍ TECHNICKÁ MAPA OLOMOUCKÉHO KRAJE</a:t>
            </a:r>
            <a:br>
              <a:rPr lang="cs-CZ" b="1" dirty="0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b="1" dirty="0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- aktuální informace</a:t>
            </a:r>
            <a:endParaRPr lang="cs-CZ" sz="3600" dirty="0">
              <a:solidFill>
                <a:schemeClr val="bg1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12942" y="5306695"/>
            <a:ext cx="6751435" cy="1277784"/>
          </a:xfrm>
        </p:spPr>
        <p:txBody>
          <a:bodyPr>
            <a:normAutofit/>
          </a:bodyPr>
          <a:lstStyle/>
          <a:p>
            <a:r>
              <a:rPr lang="cs-CZ" sz="1600" dirty="0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Ing. Mgr. Eva Sztwioroková</a:t>
            </a:r>
          </a:p>
          <a:p>
            <a:r>
              <a:rPr lang="cs-CZ" sz="16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Olomouc, </a:t>
            </a:r>
            <a:r>
              <a:rPr lang="cs-CZ" sz="1600" dirty="0"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5. 6.</a:t>
            </a:r>
            <a:r>
              <a:rPr lang="cs-CZ" sz="16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Arial" panose="020B0604020202020204" pitchFamily="34" charset="0"/>
              </a:rPr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497143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B4FADE-3C05-F6AD-F8DB-D9F73244C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8548" y="548176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DTM Olomouckého kraje</a:t>
            </a:r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F41FE837-5CD4-FD10-1C7F-B5657B8B22E3}"/>
              </a:ext>
            </a:extLst>
          </p:cNvPr>
          <p:cNvSpPr txBox="1">
            <a:spLocks/>
          </p:cNvSpPr>
          <p:nvPr/>
        </p:nvSpPr>
        <p:spPr>
          <a:xfrm>
            <a:off x="838200" y="1625789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Deset měsíců od spuštění ostrého provozu IS DTM OK.</a:t>
            </a:r>
          </a:p>
          <a:p>
            <a:r>
              <a:rPr lang="cs-CZ" sz="2400" dirty="0">
                <a:ea typeface="+mn-lt"/>
                <a:cs typeface="+mn-lt"/>
              </a:rPr>
              <a:t>Probíhají:</a:t>
            </a:r>
          </a:p>
          <a:p>
            <a:pPr lvl="1"/>
            <a:r>
              <a:rPr lang="cs-CZ" u="sng" dirty="0">
                <a:ea typeface="+mn-lt"/>
                <a:cs typeface="+mn-lt"/>
              </a:rPr>
              <a:t>aktualizace dat základní prostorové situace (ZPS)</a:t>
            </a:r>
            <a:r>
              <a:rPr lang="cs-CZ" dirty="0">
                <a:ea typeface="+mn-lt"/>
                <a:cs typeface="+mn-lt"/>
              </a:rPr>
              <a:t>  - zpracování GAD (celkem 1652, odmítnuté 415);</a:t>
            </a:r>
          </a:p>
          <a:p>
            <a:pPr lvl="1"/>
            <a:r>
              <a:rPr lang="cs-CZ" u="sng" dirty="0">
                <a:ea typeface="+mn-lt"/>
                <a:cs typeface="+mn-lt"/>
              </a:rPr>
              <a:t>importy a aktualizace dat dopravní a technické infrastruktury (DTI) </a:t>
            </a:r>
            <a:r>
              <a:rPr lang="cs-CZ" dirty="0">
                <a:ea typeface="+mn-lt"/>
                <a:cs typeface="+mn-lt"/>
              </a:rPr>
              <a:t>– import (celkem 3132, z toho odmítnuté 327);</a:t>
            </a:r>
          </a:p>
          <a:p>
            <a:pPr marL="457200" lvl="1" indent="0">
              <a:buNone/>
            </a:pPr>
            <a:r>
              <a:rPr lang="cs-CZ" dirty="0">
                <a:ea typeface="+mn-lt"/>
                <a:cs typeface="+mn-lt"/>
              </a:rPr>
              <a:t>… stav k polovině května 2025.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dirty="0">
              <a:ea typeface="+mn-lt"/>
              <a:cs typeface="+mn-lt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cs-CZ" b="1" dirty="0">
                <a:ea typeface="+mn-lt"/>
                <a:cs typeface="+mn-lt"/>
              </a:rPr>
              <a:t>Zde je nezbytná spolupráce se stavebními úřady a jejich kontrola identifikátoru záznamu (ID podání) a kontrola předání údajů o stavbách do DTM (zřízení funkcionality pro kontrolu).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sz="2800" dirty="0">
              <a:ea typeface="+mn-lt"/>
              <a:cs typeface="+mn-lt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cs-CZ" sz="2800" dirty="0">
              <a:ea typeface="+mn-lt"/>
              <a:cs typeface="+mn-lt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4249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B4FADE-3C05-F6AD-F8DB-D9F73244C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8548" y="548176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Projekt DTM I</a:t>
            </a:r>
          </a:p>
        </p:txBody>
      </p:sp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F41FE837-5CD4-FD10-1C7F-B5657B8B22E3}"/>
              </a:ext>
            </a:extLst>
          </p:cNvPr>
          <p:cNvSpPr txBox="1">
            <a:spLocks/>
          </p:cNvSpPr>
          <p:nvPr/>
        </p:nvSpPr>
        <p:spPr>
          <a:xfrm>
            <a:off x="838200" y="1546919"/>
            <a:ext cx="5532322" cy="49264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ea typeface="+mj-ea"/>
              </a:rPr>
              <a:t>Projekt ukončen k 31. 12. 2023.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ea typeface="+mj-ea"/>
              </a:rPr>
              <a:t>Celková cena 240 706 200‬,- Kč s DPH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>
                <a:ea typeface="+mj-ea"/>
              </a:rPr>
              <a:t>   - za pořízená data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dirty="0">
                <a:ea typeface="+mj-ea"/>
              </a:rPr>
              <a:t>   - informační systém DTM OK a hardware.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ea typeface="+mj-ea"/>
              </a:rPr>
              <a:t>Prioritou bylo převzít co nejvíce již pořízených a dostupných dat ke konsolidaci (obce s DTM, obce III. typu, prioritní oblasti).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ea typeface="+mj-ea"/>
              </a:rPr>
              <a:t>Ostrý provoz IS DTM OK od 1. 7. 2024.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dirty="0">
              <a:ea typeface="+mn-lt"/>
              <a:cs typeface="+mn-lt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cs-CZ" dirty="0">
              <a:ea typeface="+mn-lt"/>
              <a:cs typeface="+mn-lt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cs-CZ" dirty="0"/>
          </a:p>
          <a:p>
            <a:endParaRPr lang="cs-CZ" sz="2400" dirty="0"/>
          </a:p>
        </p:txBody>
      </p:sp>
      <p:pic>
        <p:nvPicPr>
          <p:cNvPr id="3" name="Zástupný symbol pro obsah 9">
            <a:extLst>
              <a:ext uri="{FF2B5EF4-FFF2-40B4-BE49-F238E27FC236}">
                <a16:creationId xmlns:a16="http://schemas.microsoft.com/office/drawing/2014/main" id="{D9725837-110C-2DB6-6C18-521BF76750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2"/>
          <a:stretch/>
        </p:blipFill>
        <p:spPr>
          <a:xfrm>
            <a:off x="6438516" y="682449"/>
            <a:ext cx="5321515" cy="5493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5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Projekt DTM II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838200" y="1643957"/>
            <a:ext cx="10515600" cy="4759724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</a:pPr>
            <a:r>
              <a:rPr lang="cs-CZ" sz="2600" dirty="0">
                <a:ea typeface="+mn-lt"/>
                <a:cs typeface="+mn-lt"/>
              </a:rPr>
              <a:t>U většiny krajů probíhá realizace projektů DTM II z Národního plánu obnovy s cílem pořídit:</a:t>
            </a:r>
          </a:p>
          <a:p>
            <a:pPr lvl="1" algn="just">
              <a:lnSpc>
                <a:spcPct val="110000"/>
              </a:lnSpc>
            </a:pPr>
            <a:r>
              <a:rPr lang="cs-CZ" sz="2200" dirty="0">
                <a:ea typeface="+mn-lt"/>
                <a:cs typeface="+mn-lt"/>
              </a:rPr>
              <a:t>161 000 ha ZPS;</a:t>
            </a:r>
          </a:p>
          <a:p>
            <a:pPr lvl="1" algn="just">
              <a:lnSpc>
                <a:spcPct val="110000"/>
              </a:lnSpc>
            </a:pPr>
            <a:r>
              <a:rPr lang="cs-CZ" sz="2200" dirty="0">
                <a:ea typeface="+mn-lt"/>
                <a:cs typeface="+mn-lt"/>
              </a:rPr>
              <a:t> 55 000 km DTI.</a:t>
            </a:r>
          </a:p>
          <a:p>
            <a:pPr marL="457200" lvl="1" indent="0" algn="just">
              <a:lnSpc>
                <a:spcPct val="110000"/>
              </a:lnSpc>
              <a:buNone/>
            </a:pPr>
            <a:endParaRPr lang="cs-CZ" sz="2200" dirty="0">
              <a:ea typeface="+mn-lt"/>
              <a:cs typeface="+mn-lt"/>
            </a:endParaRPr>
          </a:p>
          <a:p>
            <a:pPr marL="266700" lvl="1" algn="just">
              <a:lnSpc>
                <a:spcPct val="110000"/>
              </a:lnSpc>
            </a:pPr>
            <a:r>
              <a:rPr lang="cs-CZ" sz="2600" dirty="0">
                <a:ea typeface="+mn-lt"/>
                <a:cs typeface="+mn-lt"/>
              </a:rPr>
              <a:t>Indikátory za Olomoucký kraj:</a:t>
            </a:r>
          </a:p>
          <a:p>
            <a:pPr marL="914400" lvl="2" indent="0" algn="just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cs-CZ" sz="1700" dirty="0">
                <a:ea typeface="+mn-lt"/>
                <a:cs typeface="+mn-lt"/>
              </a:rPr>
              <a:t>- </a:t>
            </a:r>
            <a:r>
              <a:rPr lang="cs-CZ" sz="2100" dirty="0">
                <a:ea typeface="+mn-lt"/>
                <a:cs typeface="+mn-lt"/>
              </a:rPr>
              <a:t>10 100 ha ZPS;</a:t>
            </a:r>
          </a:p>
          <a:p>
            <a:pPr marL="457200" lvl="1" indent="0" algn="just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cs-CZ" sz="2100" dirty="0">
                <a:ea typeface="+mn-lt"/>
                <a:cs typeface="+mn-lt"/>
              </a:rPr>
              <a:t>	- 900 km sítí TI;</a:t>
            </a:r>
          </a:p>
          <a:p>
            <a:pPr marL="457200" lvl="1" indent="0" algn="just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cs-CZ" sz="2100" dirty="0">
                <a:ea typeface="+mn-lt"/>
                <a:cs typeface="+mn-lt"/>
              </a:rPr>
              <a:t>	- 1 700 km sítí DI.</a:t>
            </a:r>
          </a:p>
          <a:p>
            <a:pPr marL="457200" lvl="1" indent="0" algn="just">
              <a:lnSpc>
                <a:spcPct val="110000"/>
              </a:lnSpc>
              <a:buFont typeface="Arial" panose="020B0604020202020204" pitchFamily="34" charset="0"/>
              <a:buNone/>
            </a:pPr>
            <a:endParaRPr lang="cs-CZ" sz="2400" dirty="0"/>
          </a:p>
          <a:p>
            <a:pPr algn="just"/>
            <a:r>
              <a:rPr lang="cs-CZ" sz="2400" dirty="0"/>
              <a:t>Žádost o poskytnutí dotace podána na MPO na konci roku 2023.</a:t>
            </a:r>
          </a:p>
          <a:p>
            <a:pPr algn="just"/>
            <a:r>
              <a:rPr lang="cs-CZ" sz="2400" dirty="0"/>
              <a:t>Zadávací řízení na dodavatele pořízení dat pro projekt DTM II na konci léta roku 2024.</a:t>
            </a:r>
          </a:p>
          <a:p>
            <a:pPr algn="just"/>
            <a:r>
              <a:rPr lang="cs-CZ" sz="2400" dirty="0"/>
              <a:t>Předpoklad uzavření smlouvy listopad 2024           námitky do řízení, přezkum ÚOHS,…</a:t>
            </a:r>
          </a:p>
          <a:p>
            <a:pPr algn="just"/>
            <a:r>
              <a:rPr lang="cs-CZ" sz="2400" dirty="0"/>
              <a:t>Uzavření smlouvy s dodavatelem v březnu 2025.</a:t>
            </a:r>
          </a:p>
          <a:p>
            <a:pPr algn="just"/>
            <a:r>
              <a:rPr lang="cs-CZ" sz="2400" dirty="0"/>
              <a:t>Aktuálně probíhá akceptace prováděcí studie, konsolidace a mapování dat ZPS a DTI v obcích,</a:t>
            </a:r>
          </a:p>
          <a:p>
            <a:pPr marL="0" indent="0" algn="just">
              <a:buNone/>
            </a:pPr>
            <a:r>
              <a:rPr lang="cs-CZ" sz="2400" dirty="0"/>
              <a:t>    které projevily zájem spolupracovat s OK; příprava VZ na technický dozor (kontrola dat).</a:t>
            </a:r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2" name="Šipka: doprava 1">
            <a:extLst>
              <a:ext uri="{FF2B5EF4-FFF2-40B4-BE49-F238E27FC236}">
                <a16:creationId xmlns:a16="http://schemas.microsoft.com/office/drawing/2014/main" id="{B332CDEE-2CFA-1640-0A38-153FEB55CBD6}"/>
              </a:ext>
            </a:extLst>
          </p:cNvPr>
          <p:cNvSpPr/>
          <p:nvPr/>
        </p:nvSpPr>
        <p:spPr>
          <a:xfrm>
            <a:off x="5799274" y="4874928"/>
            <a:ext cx="339115" cy="19378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50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>
            <a:extLst>
              <a:ext uri="{FF2B5EF4-FFF2-40B4-BE49-F238E27FC236}">
                <a16:creationId xmlns:a16="http://schemas.microsoft.com/office/drawing/2014/main" id="{38B8B4AF-C375-3972-D08F-CA269AE14681}"/>
              </a:ext>
            </a:extLst>
          </p:cNvPr>
          <p:cNvSpPr txBox="1">
            <a:spLocks/>
          </p:cNvSpPr>
          <p:nvPr/>
        </p:nvSpPr>
        <p:spPr>
          <a:xfrm>
            <a:off x="918883" y="920936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dirty="0">
                <a:latin typeface="Calibri Light" panose="020F0302020204030204" pitchFamily="34" charset="0"/>
              </a:rPr>
              <a:t>Rozsah pořizovaných dat 		    Harmonogram projektu</a:t>
            </a:r>
            <a:br>
              <a:rPr lang="cs-CZ" dirty="0"/>
            </a:br>
            <a:endParaRPr lang="cs-CZ" dirty="0"/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CD4064BF-025D-5DA8-79A9-28AA631ED6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645865"/>
              </p:ext>
            </p:extLst>
          </p:nvPr>
        </p:nvGraphicFramePr>
        <p:xfrm>
          <a:off x="1049518" y="1319298"/>
          <a:ext cx="2867525" cy="1826454"/>
        </p:xfrm>
        <a:graphic>
          <a:graphicData uri="http://schemas.openxmlformats.org/drawingml/2006/table">
            <a:tbl>
              <a:tblPr/>
              <a:tblGrid>
                <a:gridCol w="1792797">
                  <a:extLst>
                    <a:ext uri="{9D8B030D-6E8A-4147-A177-3AD203B41FA5}">
                      <a16:colId xmlns:a16="http://schemas.microsoft.com/office/drawing/2014/main" val="3126081145"/>
                    </a:ext>
                  </a:extLst>
                </a:gridCol>
                <a:gridCol w="1074728">
                  <a:extLst>
                    <a:ext uri="{9D8B030D-6E8A-4147-A177-3AD203B41FA5}">
                      <a16:colId xmlns:a16="http://schemas.microsoft.com/office/drawing/2014/main" val="133556678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1" i="0" dirty="0">
                          <a:effectLst/>
                          <a:latin typeface="Calibri" panose="020F0502020204030204" pitchFamily="34" charset="0"/>
                        </a:rPr>
                        <a:t>Typ pořizovaných dat</a:t>
                      </a:r>
                      <a:r>
                        <a:rPr lang="cs-CZ" sz="11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cs-CZ" b="0" i="0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1" i="0">
                          <a:effectLst/>
                          <a:latin typeface="Calibri" panose="020F0502020204030204" pitchFamily="34" charset="0"/>
                        </a:rPr>
                        <a:t>Rozsah</a:t>
                      </a:r>
                      <a:r>
                        <a:rPr lang="cs-CZ" sz="11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cs-CZ" b="0" i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3870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Konsolidace dat TI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400 km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8902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Mapování dat TI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500 km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2995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Konsolidace dat DI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200 km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28713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Mapování dat DI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1 500 km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31416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Konsolidace dat ZPS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300 km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06986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Mapování dat ZPS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9 800 km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850494"/>
                  </a:ext>
                </a:extLst>
              </a:tr>
            </a:tbl>
          </a:graphicData>
        </a:graphic>
      </p:graphicFrame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D343707D-ACC0-3CCE-A5CA-514012FB32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601499"/>
              </p:ext>
            </p:extLst>
          </p:nvPr>
        </p:nvGraphicFramePr>
        <p:xfrm>
          <a:off x="4930573" y="1283647"/>
          <a:ext cx="6336599" cy="1921132"/>
        </p:xfrm>
        <a:graphic>
          <a:graphicData uri="http://schemas.openxmlformats.org/drawingml/2006/table">
            <a:tbl>
              <a:tblPr/>
              <a:tblGrid>
                <a:gridCol w="514061">
                  <a:extLst>
                    <a:ext uri="{9D8B030D-6E8A-4147-A177-3AD203B41FA5}">
                      <a16:colId xmlns:a16="http://schemas.microsoft.com/office/drawing/2014/main" val="315824215"/>
                    </a:ext>
                  </a:extLst>
                </a:gridCol>
                <a:gridCol w="4637047">
                  <a:extLst>
                    <a:ext uri="{9D8B030D-6E8A-4147-A177-3AD203B41FA5}">
                      <a16:colId xmlns:a16="http://schemas.microsoft.com/office/drawing/2014/main" val="4129453954"/>
                    </a:ext>
                  </a:extLst>
                </a:gridCol>
                <a:gridCol w="1185491">
                  <a:extLst>
                    <a:ext uri="{9D8B030D-6E8A-4147-A177-3AD203B41FA5}">
                      <a16:colId xmlns:a16="http://schemas.microsoft.com/office/drawing/2014/main" val="4257075150"/>
                    </a:ext>
                  </a:extLst>
                </a:gridCol>
              </a:tblGrid>
              <a:tr h="1532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1" i="0" dirty="0">
                          <a:effectLst/>
                          <a:latin typeface="Calibri" panose="020F0502020204030204" pitchFamily="34" charset="0"/>
                        </a:rPr>
                        <a:t>Etapa</a:t>
                      </a:r>
                      <a:r>
                        <a:rPr lang="cs-CZ" sz="11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cs-CZ" b="0" i="0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1" i="0" dirty="0">
                          <a:effectLst/>
                          <a:latin typeface="Calibri" panose="020F0502020204030204" pitchFamily="34" charset="0"/>
                        </a:rPr>
                        <a:t>Aktivita projektu</a:t>
                      </a:r>
                      <a:r>
                        <a:rPr lang="cs-CZ" sz="11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cs-CZ" b="0" i="0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1" i="0">
                          <a:effectLst/>
                          <a:latin typeface="Calibri" panose="020F0502020204030204" pitchFamily="34" charset="0"/>
                        </a:rPr>
                        <a:t>Termín</a:t>
                      </a:r>
                      <a:r>
                        <a:rPr lang="cs-CZ" sz="11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cs-CZ" b="0" i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344198"/>
                  </a:ext>
                </a:extLst>
              </a:tr>
              <a:tr h="1532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Zahájení projektu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03. 04. 2025 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6904555"/>
                  </a:ext>
                </a:extLst>
              </a:tr>
              <a:tr h="1532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Předání Prováděcí dokumentace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16. 05. 2025 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9996712"/>
                  </a:ext>
                </a:extLst>
              </a:tr>
              <a:tr h="1532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Konsolidace a mapování minimálně 20% dat ZPS, DI a TI obcí*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30. 06. 2025 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3648705"/>
                  </a:ext>
                </a:extLst>
              </a:tr>
              <a:tr h="15326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Konsolidace a mapování zbývající části dat ZPS, DI a TI obcí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28. 11. 2025 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4662610"/>
                  </a:ext>
                </a:extLst>
              </a:tr>
              <a:tr h="256852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4 </a:t>
                      </a:r>
                      <a:endParaRPr lang="cs-CZ" b="0" i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Aktualizace a průběžná údržba pořízených dat v informačním systému DTM Olomouckého kraje po dobu realizace projektu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cs-CZ" sz="1100" b="0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28. 11. 2025 </a:t>
                      </a:r>
                      <a:endParaRPr lang="cs-CZ" b="0" i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375255"/>
                  </a:ext>
                </a:extLst>
              </a:tr>
            </a:tbl>
          </a:graphicData>
        </a:graphic>
      </p:graphicFrame>
      <p:sp>
        <p:nvSpPr>
          <p:cNvPr id="11" name="Zástupný obsah 6">
            <a:extLst>
              <a:ext uri="{FF2B5EF4-FFF2-40B4-BE49-F238E27FC236}">
                <a16:creationId xmlns:a16="http://schemas.microsoft.com/office/drawing/2014/main" id="{5C2D6C02-A7C5-B211-94A2-02C2ECDAF970}"/>
              </a:ext>
            </a:extLst>
          </p:cNvPr>
          <p:cNvSpPr txBox="1">
            <a:spLocks/>
          </p:cNvSpPr>
          <p:nvPr/>
        </p:nvSpPr>
        <p:spPr>
          <a:xfrm>
            <a:off x="751572" y="3733013"/>
            <a:ext cx="10515600" cy="2614347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ea typeface="+mn-lt"/>
                <a:cs typeface="+mn-lt"/>
              </a:rPr>
              <a:t>Nelze již mapovat v územích, kde bylo mapováno v rámci projektu DTM I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/>
          </a:p>
          <a:p>
            <a:r>
              <a:rPr lang="cs-CZ" dirty="0"/>
              <a:t>Mapování a konsolidace ZPS</a:t>
            </a:r>
          </a:p>
          <a:p>
            <a:pPr lvl="1" algn="just" fontAlgn="base">
              <a:lnSpc>
                <a:spcPts val="1440"/>
              </a:lnSpc>
            </a:pPr>
            <a:r>
              <a:rPr lang="cs-CZ" sz="2900" b="1" dirty="0">
                <a:latin typeface="Calibri" panose="020F0502020204030204" pitchFamily="34" charset="0"/>
              </a:rPr>
              <a:t>v urbanizovaných územích </a:t>
            </a:r>
            <a:r>
              <a:rPr lang="cs-CZ" sz="2900" dirty="0">
                <a:latin typeface="Calibri" panose="020F0502020204030204" pitchFamily="34" charset="0"/>
              </a:rPr>
              <a:t>vybraných obcí Olomouckého kraje a to tak, že výsledná data ZPS budou vždy pokrývat </a:t>
            </a:r>
            <a:r>
              <a:rPr lang="cs-CZ" sz="2900" b="1" dirty="0">
                <a:latin typeface="Calibri" panose="020F0502020204030204" pitchFamily="34" charset="0"/>
              </a:rPr>
              <a:t>celé ucelené zastavěné území dané obce</a:t>
            </a:r>
            <a:r>
              <a:rPr lang="cs-CZ" sz="2900" dirty="0">
                <a:latin typeface="Calibri" panose="020F0502020204030204" pitchFamily="34" charset="0"/>
              </a:rPr>
              <a:t>,</a:t>
            </a:r>
          </a:p>
          <a:p>
            <a:pPr lvl="1" algn="just" fontAlgn="base">
              <a:lnSpc>
                <a:spcPts val="1440"/>
              </a:lnSpc>
            </a:pPr>
            <a:r>
              <a:rPr lang="cs-CZ" sz="2900" b="1" dirty="0">
                <a:latin typeface="Calibri" panose="020F0502020204030204" pitchFamily="34" charset="0"/>
              </a:rPr>
              <a:t>mimo urbanizovaná území </a:t>
            </a:r>
            <a:r>
              <a:rPr lang="cs-CZ" sz="2900" dirty="0">
                <a:latin typeface="Calibri" panose="020F0502020204030204" pitchFamily="34" charset="0"/>
              </a:rPr>
              <a:t>obcí Olomouckého kraje, pokud se jedná „významné“ oblasti z pohledu dat ZPS, např. </a:t>
            </a:r>
            <a:r>
              <a:rPr lang="cs-CZ" sz="2900" b="1" dirty="0">
                <a:latin typeface="Calibri" panose="020F0502020204030204" pitchFamily="34" charset="0"/>
              </a:rPr>
              <a:t>samoty a usedlosti, průmyslové a jiné areály, jiné významné objekty ZPS</a:t>
            </a:r>
            <a:r>
              <a:rPr lang="cs-CZ" sz="2900" dirty="0">
                <a:latin typeface="Calibri" panose="020F0502020204030204" pitchFamily="34" charset="0"/>
              </a:rPr>
              <a:t>… 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dirty="0"/>
          </a:p>
          <a:p>
            <a:r>
              <a:rPr lang="cs-CZ" dirty="0"/>
              <a:t>Mapování ZPS a DI</a:t>
            </a:r>
          </a:p>
          <a:p>
            <a:pPr lvl="1"/>
            <a:r>
              <a:rPr lang="cs-CZ" dirty="0"/>
              <a:t>území města Olomouce a jeho místních částí.</a:t>
            </a:r>
          </a:p>
        </p:txBody>
      </p:sp>
    </p:spTree>
    <p:extLst>
      <p:ext uri="{BB962C8B-B14F-4D97-AF65-F5344CB8AC3E}">
        <p14:creationId xmlns:p14="http://schemas.microsoft.com/office/powerpoint/2010/main" val="4193032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text, snímek obrazovky, mapa&#10;&#10;Popis byl vytvořen automaticky">
            <a:extLst>
              <a:ext uri="{FF2B5EF4-FFF2-40B4-BE49-F238E27FC236}">
                <a16:creationId xmlns:a16="http://schemas.microsoft.com/office/drawing/2014/main" id="{70DE0517-5401-4C9C-8ED8-28571A584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700752" cy="6858000"/>
          </a:xfrm>
          <a:prstGeom prst="rect">
            <a:avLst/>
          </a:prstGeom>
        </p:spPr>
      </p:pic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CC84CEDA-5347-CE09-AB06-2A13CDDD96D5}"/>
              </a:ext>
            </a:extLst>
          </p:cNvPr>
          <p:cNvSpPr txBox="1">
            <a:spLocks/>
          </p:cNvSpPr>
          <p:nvPr/>
        </p:nvSpPr>
        <p:spPr>
          <a:xfrm>
            <a:off x="9700752" y="196661"/>
            <a:ext cx="2367751" cy="46672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Obce, které projevily zájem v dotazníkovém šetření.</a:t>
            </a:r>
          </a:p>
          <a:p>
            <a:r>
              <a:rPr lang="cs-CZ" sz="2000" dirty="0"/>
              <a:t>Povinnost zapojit 20 % obcí z celkového počtu 402 obcí Olomouckého kraje.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AD75F1DE-11D7-7E2E-11F5-258499FD999E}"/>
              </a:ext>
            </a:extLst>
          </p:cNvPr>
          <p:cNvCxnSpPr/>
          <p:nvPr/>
        </p:nvCxnSpPr>
        <p:spPr>
          <a:xfrm>
            <a:off x="5665694" y="5047129"/>
            <a:ext cx="1219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149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Editorství pro zasmluvněné obce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838200" y="1674236"/>
            <a:ext cx="10515600" cy="452067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cs typeface="Arial"/>
              </a:rPr>
              <a:t>Plnění role editora DTM kraje obcím Olomouckého kraje pro dopravní </a:t>
            </a:r>
            <a:br>
              <a:rPr lang="cs-CZ" sz="2400" b="1" dirty="0">
                <a:cs typeface="Arial"/>
              </a:rPr>
            </a:br>
            <a:r>
              <a:rPr lang="cs-CZ" sz="2400" b="1" dirty="0">
                <a:cs typeface="Arial"/>
              </a:rPr>
              <a:t>a technickou infrastrukturu v jejich majetku	</a:t>
            </a:r>
          </a:p>
          <a:p>
            <a:pPr>
              <a:lnSpc>
                <a:spcPct val="110000"/>
              </a:lnSpc>
              <a:defRPr/>
            </a:pPr>
            <a:r>
              <a:rPr lang="cs-CZ" sz="2400" dirty="0"/>
              <a:t>služba je nabízena obcím Olomouckého kraje do 6 000 obyvatel </a:t>
            </a:r>
            <a:br>
              <a:rPr lang="cs-CZ" sz="2400" dirty="0"/>
            </a:br>
            <a:r>
              <a:rPr lang="cs-CZ" sz="2400" dirty="0"/>
              <a:t>(počet obyvatel vedený ČSÚ k datu 1. 1. 2023), a to po uzavření </a:t>
            </a:r>
            <a:br>
              <a:rPr lang="cs-CZ" sz="2400" dirty="0"/>
            </a:br>
            <a:r>
              <a:rPr lang="cs-CZ" sz="2400" dirty="0"/>
              <a:t>vzájemné dohody;</a:t>
            </a:r>
          </a:p>
          <a:p>
            <a:pPr>
              <a:lnSpc>
                <a:spcPct val="110000"/>
              </a:lnSpc>
              <a:defRPr/>
            </a:pPr>
            <a:r>
              <a:rPr lang="cs-CZ" sz="2400" dirty="0"/>
              <a:t>dohoda je uzavírána na dobu určitou </a:t>
            </a:r>
            <a:br>
              <a:rPr lang="cs-CZ" sz="2400" dirty="0"/>
            </a:br>
            <a:r>
              <a:rPr lang="cs-CZ" sz="2400" dirty="0"/>
              <a:t>- od 1. 7. 2024 do 30. 6. 2026, </a:t>
            </a:r>
            <a:br>
              <a:rPr lang="cs-CZ" sz="2400" dirty="0"/>
            </a:br>
            <a:r>
              <a:rPr lang="cs-CZ" sz="2400" dirty="0"/>
              <a:t>  poté bude spolupráce vyhodnocena;</a:t>
            </a:r>
          </a:p>
          <a:p>
            <a:pPr>
              <a:lnSpc>
                <a:spcPct val="110000"/>
              </a:lnSpc>
              <a:defRPr/>
            </a:pPr>
            <a:r>
              <a:rPr lang="cs-CZ" sz="2400" dirty="0"/>
              <a:t>služba je poskytována za úplatu </a:t>
            </a:r>
            <a:br>
              <a:rPr lang="cs-CZ" sz="2400" dirty="0"/>
            </a:br>
            <a:r>
              <a:rPr lang="cs-CZ" sz="2400" dirty="0"/>
              <a:t>- ta je stanovena na základě rozřazení </a:t>
            </a:r>
            <a:br>
              <a:rPr lang="cs-CZ" sz="2400" dirty="0"/>
            </a:br>
            <a:r>
              <a:rPr lang="cs-CZ" sz="2400" dirty="0"/>
              <a:t>  do kategorií dle počtu obyvatel;</a:t>
            </a:r>
          </a:p>
          <a:p>
            <a:pPr>
              <a:lnSpc>
                <a:spcPct val="110000"/>
              </a:lnSpc>
              <a:defRPr/>
            </a:pPr>
            <a:r>
              <a:rPr lang="cs-CZ" sz="2400" dirty="0"/>
              <a:t>aktuálně uzavřeno téměř 80 smluv.</a:t>
            </a:r>
          </a:p>
          <a:p>
            <a:endParaRPr lang="cs-CZ" sz="2400" dirty="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7B203A32-E1E4-A6ED-C509-3E432A2C36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776526"/>
              </p:ext>
            </p:extLst>
          </p:nvPr>
        </p:nvGraphicFramePr>
        <p:xfrm>
          <a:off x="6540080" y="3179205"/>
          <a:ext cx="5213393" cy="2968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0851">
                  <a:extLst>
                    <a:ext uri="{9D8B030D-6E8A-4147-A177-3AD203B41FA5}">
                      <a16:colId xmlns:a16="http://schemas.microsoft.com/office/drawing/2014/main" val="1059856713"/>
                    </a:ext>
                  </a:extLst>
                </a:gridCol>
                <a:gridCol w="1765447">
                  <a:extLst>
                    <a:ext uri="{9D8B030D-6E8A-4147-A177-3AD203B41FA5}">
                      <a16:colId xmlns:a16="http://schemas.microsoft.com/office/drawing/2014/main" val="1209248086"/>
                    </a:ext>
                  </a:extLst>
                </a:gridCol>
                <a:gridCol w="783750">
                  <a:extLst>
                    <a:ext uri="{9D8B030D-6E8A-4147-A177-3AD203B41FA5}">
                      <a16:colId xmlns:a16="http://schemas.microsoft.com/office/drawing/2014/main" val="1426847172"/>
                    </a:ext>
                  </a:extLst>
                </a:gridCol>
                <a:gridCol w="1073345">
                  <a:extLst>
                    <a:ext uri="{9D8B030D-6E8A-4147-A177-3AD203B41FA5}">
                      <a16:colId xmlns:a16="http://schemas.microsoft.com/office/drawing/2014/main" val="1807984305"/>
                    </a:ext>
                  </a:extLst>
                </a:gridCol>
              </a:tblGrid>
              <a:tr h="8657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kategorie (dle počtu obyvatel)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poplatek Kč/rok (bez DPH)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četnost obcí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rozloha celkem (ha)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38185424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≥ 6 000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služba nenabízena*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12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57 159,28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142961769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2 000 – 5 999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7 500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32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83 933,11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74292943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1 000 – 1 999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6 500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77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140 048,64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350511540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500 - 999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5 000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109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110 784,28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560660949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250 - 499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3 500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100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72 805,89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231567883"/>
                  </a:ext>
                </a:extLst>
              </a:tr>
              <a:tr h="3003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≤ 249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</a:rPr>
                        <a:t>2 000</a:t>
                      </a:r>
                      <a:endParaRPr lang="cs-CZ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72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62 415,81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184800992"/>
                  </a:ext>
                </a:extLst>
              </a:tr>
              <a:tr h="30035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* služba kraje je mířena pouze obcím do 6 000 obyvatel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668887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536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Aplikace pro stavební úřady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838200" y="1674236"/>
            <a:ext cx="10515600" cy="452067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Částečná náhrada za nefungující DSŘ</a:t>
            </a:r>
          </a:p>
          <a:p>
            <a:pPr lvl="2"/>
            <a:r>
              <a:rPr lang="cs-CZ" dirty="0"/>
              <a:t>vyhledání podle ID podání, zjištění okruhu vlastníků DTI</a:t>
            </a:r>
          </a:p>
          <a:p>
            <a:pPr marL="914400" lvl="2" indent="0">
              <a:buNone/>
            </a:pPr>
            <a:endParaRPr lang="cs-CZ" dirty="0"/>
          </a:p>
          <a:p>
            <a:r>
              <a:rPr lang="cs-CZ" dirty="0"/>
              <a:t>Olomoucký kraj vytvořil roli: </a:t>
            </a:r>
          </a:p>
          <a:p>
            <a:pPr lvl="2"/>
            <a:r>
              <a:rPr lang="cs-CZ" dirty="0"/>
              <a:t>Stavební úřad (IS Digitální technické mapy Olomouckého kraje),</a:t>
            </a:r>
          </a:p>
          <a:p>
            <a:pPr lvl="2"/>
            <a:r>
              <a:rPr lang="cs-CZ" dirty="0"/>
              <a:t>role přiřazena OVM, obcím II. a III. typu (ORP, POÚ) a dalším subjektům povolující stavby,</a:t>
            </a:r>
          </a:p>
          <a:p>
            <a:pPr lvl="2"/>
            <a:r>
              <a:rPr lang="cs-CZ" dirty="0"/>
              <a:t>zpřístupnění služby pro stavební úřady - přiřazení lokálním administrátorem </a:t>
            </a:r>
            <a:br>
              <a:rPr lang="cs-CZ" dirty="0"/>
            </a:br>
            <a:r>
              <a:rPr lang="cs-CZ" dirty="0"/>
              <a:t>na obci v JIP/KAAS pro pracovníky stavebního úřadu </a:t>
            </a:r>
          </a:p>
          <a:p>
            <a:pPr lvl="2"/>
            <a:r>
              <a:rPr lang="cs-CZ" dirty="0"/>
              <a:t>přístup výhradně přes CMS2 - </a:t>
            </a:r>
            <a:r>
              <a:rPr lang="cs-CZ" b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https://isdtm.olkraj.cms2.cz</a:t>
            </a:r>
            <a:endParaRPr lang="cs-CZ" dirty="0"/>
          </a:p>
          <a:p>
            <a:pPr marL="914400" lvl="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3492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Aplikace pro stavební úřady</a:t>
            </a:r>
          </a:p>
        </p:txBody>
      </p:sp>
      <p:pic>
        <p:nvPicPr>
          <p:cNvPr id="3" name="Obrázek 2" descr="Obsah obrázku text, snímek obrazovky, Webová stránka, software&#10;&#10;Popis byl vytvořen automaticky">
            <a:extLst>
              <a:ext uri="{FF2B5EF4-FFF2-40B4-BE49-F238E27FC236}">
                <a16:creationId xmlns:a16="http://schemas.microsoft.com/office/drawing/2014/main" id="{E390D6C2-7849-EBF9-B1D9-24C4B6A8B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503" y="1223401"/>
            <a:ext cx="8680895" cy="5571406"/>
          </a:xfrm>
          <a:prstGeom prst="rect">
            <a:avLst/>
          </a:prstGeom>
        </p:spPr>
      </p:pic>
      <p:pic>
        <p:nvPicPr>
          <p:cNvPr id="4" name="Obrázek 3" descr="Obsah obrázku text, Písmo, snímek obrazovky, vizitka&#10;&#10;Popis byl vytvořen automaticky">
            <a:extLst>
              <a:ext uri="{FF2B5EF4-FFF2-40B4-BE49-F238E27FC236}">
                <a16:creationId xmlns:a16="http://schemas.microsoft.com/office/drawing/2014/main" id="{46641260-8AEA-BFF3-5692-4E5C6726D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538" y="5660811"/>
            <a:ext cx="4202249" cy="106699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65427FDE-148F-2383-FF6F-086E7D25299C}"/>
              </a:ext>
            </a:extLst>
          </p:cNvPr>
          <p:cNvSpPr>
            <a:spLocks/>
          </p:cNvSpPr>
          <p:nvPr/>
        </p:nvSpPr>
        <p:spPr>
          <a:xfrm>
            <a:off x="5735848" y="5706230"/>
            <a:ext cx="4088181" cy="9689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7B15E546-8857-7EAB-3F60-F88859746CE0}"/>
              </a:ext>
            </a:extLst>
          </p:cNvPr>
          <p:cNvSpPr/>
          <p:nvPr/>
        </p:nvSpPr>
        <p:spPr>
          <a:xfrm>
            <a:off x="9059221" y="1496090"/>
            <a:ext cx="823566" cy="3145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73009ECE-050E-5404-B63C-94D8A74B0194}"/>
              </a:ext>
            </a:extLst>
          </p:cNvPr>
          <p:cNvSpPr/>
          <p:nvPr/>
        </p:nvSpPr>
        <p:spPr>
          <a:xfrm>
            <a:off x="6577836" y="1920500"/>
            <a:ext cx="440638" cy="3145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416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524DED5-FD46-81BE-6CB0-E0786713D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1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92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dirty="0"/>
          </a:p>
        </p:txBody>
      </p:sp>
      <p:pic>
        <p:nvPicPr>
          <p:cNvPr id="2" name="Obrázek 1" descr="Obsah obrázku text, snímek obrazovky, řada/pruh, Paralelní&#10;&#10;Popis byl vytvořen automaticky">
            <a:extLst>
              <a:ext uri="{FF2B5EF4-FFF2-40B4-BE49-F238E27FC236}">
                <a16:creationId xmlns:a16="http://schemas.microsoft.com/office/drawing/2014/main" id="{56E8C806-457A-DA90-3FBD-0D623CD61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7092"/>
            <a:ext cx="6096001" cy="3420307"/>
          </a:xfrm>
          <a:prstGeom prst="rect">
            <a:avLst/>
          </a:prstGeom>
        </p:spPr>
      </p:pic>
      <p:pic>
        <p:nvPicPr>
          <p:cNvPr id="3" name="Obrázek 2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A9012AFD-08F0-5F58-9905-EC273090E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17092"/>
            <a:ext cx="6096001" cy="342030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3B248D5B-0EB9-BE2F-B398-6C61E5704E74}"/>
              </a:ext>
            </a:extLst>
          </p:cNvPr>
          <p:cNvSpPr txBox="1"/>
          <p:nvPr/>
        </p:nvSpPr>
        <p:spPr>
          <a:xfrm>
            <a:off x="4129088" y="2535372"/>
            <a:ext cx="17787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VŽDY!</a:t>
            </a:r>
          </a:p>
          <a:p>
            <a:r>
              <a:rPr lang="cs-CZ" sz="1800" b="1" dirty="0">
                <a:solidFill>
                  <a:srgbClr val="FF0000"/>
                </a:solidFill>
                <a:latin typeface="Arial" panose="020B0604020202020204" pitchFamily="34" charset="0"/>
              </a:rPr>
              <a:t>PGAD + EDTI</a:t>
            </a:r>
            <a:endParaRPr lang="cs-CZ" sz="1800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DDFCDEE-5CB1-EC66-2DD6-FDD50D312AC4}"/>
              </a:ext>
            </a:extLst>
          </p:cNvPr>
          <p:cNvSpPr txBox="1"/>
          <p:nvPr/>
        </p:nvSpPr>
        <p:spPr bwMode="auto">
          <a:xfrm>
            <a:off x="6373713" y="3418997"/>
            <a:ext cx="5321463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1050" b="1" dirty="0">
                <a:solidFill>
                  <a:srgbClr val="FF0000"/>
                </a:solidFill>
                <a:latin typeface="Arial" panose="020B0604020202020204" pitchFamily="34" charset="0"/>
              </a:rPr>
              <a:t>PŘEDČASNÉ UŽÍVÁNÍ SILNICE: ID </a:t>
            </a:r>
            <a:r>
              <a:rPr lang="cs-CZ" sz="105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ANO NEBO DOKLÁDÁ DŮVOD PROČ NE </a:t>
            </a:r>
            <a:endParaRPr lang="cs-CZ" sz="1050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A847F53-7DA7-7BF6-F171-C6F87AC54A9E}"/>
              </a:ext>
            </a:extLst>
          </p:cNvPr>
          <p:cNvSpPr txBox="1"/>
          <p:nvPr/>
        </p:nvSpPr>
        <p:spPr bwMode="auto">
          <a:xfrm>
            <a:off x="4991338" y="6361841"/>
            <a:ext cx="207462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11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ID ZÁZNAMU NEDOKLÁDÁ</a:t>
            </a:r>
          </a:p>
        </p:txBody>
      </p:sp>
      <p:pic>
        <p:nvPicPr>
          <p:cNvPr id="8" name="Obrázek 7" descr="Obsah obrázku text, snímek obrazovky, řada/pruh, Písmo&#10;&#10;Popis byl vytvořen automaticky">
            <a:extLst>
              <a:ext uri="{FF2B5EF4-FFF2-40B4-BE49-F238E27FC236}">
                <a16:creationId xmlns:a16="http://schemas.microsoft.com/office/drawing/2014/main" id="{833BDB56-0484-20D9-E2B9-AA0968565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914" y="3818895"/>
            <a:ext cx="7991475" cy="254317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1AB29B14-1EC3-A59D-D230-9106E6F19CD5}"/>
              </a:ext>
            </a:extLst>
          </p:cNvPr>
          <p:cNvSpPr txBox="1"/>
          <p:nvPr/>
        </p:nvSpPr>
        <p:spPr bwMode="auto">
          <a:xfrm>
            <a:off x="8598724" y="48319"/>
            <a:ext cx="221705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1100" b="1" i="0" dirty="0">
                <a:solidFill>
                  <a:srgbClr val="212529"/>
                </a:solidFill>
                <a:effectLst/>
                <a:latin typeface="Arial" panose="020B0604020202020204" pitchFamily="34" charset="0"/>
              </a:rPr>
              <a:t>„ předčasné užívání stavby“</a:t>
            </a:r>
            <a:endParaRPr lang="cs-CZ" sz="1100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10371E5-4828-9283-AB42-7EF138A3ECBB}"/>
              </a:ext>
            </a:extLst>
          </p:cNvPr>
          <p:cNvSpPr txBox="1"/>
          <p:nvPr/>
        </p:nvSpPr>
        <p:spPr bwMode="auto">
          <a:xfrm>
            <a:off x="3369893" y="3437399"/>
            <a:ext cx="2726108" cy="36933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800" dirty="0">
                <a:solidFill>
                  <a:schemeClr val="tx2"/>
                </a:solidFill>
                <a:latin typeface="+mj-lt"/>
                <a:ea typeface="Calibri" panose="020F0502020204030204" pitchFamily="34" charset="0"/>
              </a:rPr>
              <a:t>FORMULÁŘE ŽÁDOSTÍ</a:t>
            </a:r>
            <a:endParaRPr lang="cs-CZ" sz="1800" dirty="0">
              <a:solidFill>
                <a:schemeClr val="tx2"/>
              </a:solidFill>
              <a:effectLst/>
              <a:latin typeface="+mj-lt"/>
            </a:endParaRP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7E48ACF9-68AA-ED63-3C72-2BE12838C494}"/>
              </a:ext>
            </a:extLst>
          </p:cNvPr>
          <p:cNvSpPr/>
          <p:nvPr/>
        </p:nvSpPr>
        <p:spPr>
          <a:xfrm>
            <a:off x="43366" y="2535372"/>
            <a:ext cx="520910" cy="3468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8E08E443-482B-D33B-5B0C-747604209896}"/>
              </a:ext>
            </a:extLst>
          </p:cNvPr>
          <p:cNvSpPr/>
          <p:nvPr/>
        </p:nvSpPr>
        <p:spPr>
          <a:xfrm>
            <a:off x="6139367" y="2507421"/>
            <a:ext cx="520910" cy="3468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5900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err="1"/>
              <a:t>DTMwiki</a:t>
            </a:r>
            <a:endParaRPr lang="cs-CZ" sz="4000" dirty="0"/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-663597" y="1971929"/>
            <a:ext cx="5368820" cy="66929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2" indent="0">
              <a:buNone/>
            </a:pPr>
            <a:r>
              <a:rPr lang="cs-CZ" dirty="0">
                <a:solidFill>
                  <a:srgbClr val="FF0000"/>
                </a:solidFill>
              </a:rPr>
              <a:t>https://dtmwiki.kr-zlinsky.cz/start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6B356A9-0B7B-B1B6-AAD4-2927FC4EC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3431" y="181195"/>
            <a:ext cx="7536179" cy="6116185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C171BF9-6CEA-1D87-102B-02015E72A720}"/>
              </a:ext>
            </a:extLst>
          </p:cNvPr>
          <p:cNvSpPr/>
          <p:nvPr/>
        </p:nvSpPr>
        <p:spPr>
          <a:xfrm>
            <a:off x="4856615" y="2641221"/>
            <a:ext cx="1550241" cy="1988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A7751D5-F3E5-9AA6-C1B3-150E32685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431" y="1223401"/>
            <a:ext cx="7536179" cy="4805497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B2081E7A-6FFE-8939-2E22-3602405EAF8D}"/>
              </a:ext>
            </a:extLst>
          </p:cNvPr>
          <p:cNvSpPr/>
          <p:nvPr/>
        </p:nvSpPr>
        <p:spPr>
          <a:xfrm>
            <a:off x="5050395" y="3960381"/>
            <a:ext cx="4723390" cy="4057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D768FF98-A0FE-8BC2-16EE-75A12580B206}"/>
              </a:ext>
            </a:extLst>
          </p:cNvPr>
          <p:cNvSpPr/>
          <p:nvPr/>
        </p:nvSpPr>
        <p:spPr>
          <a:xfrm>
            <a:off x="5050395" y="4444840"/>
            <a:ext cx="4723390" cy="4057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22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Ověření identifikátoru (ID podání)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838200" y="1674236"/>
            <a:ext cx="10515600" cy="452067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Ověření předloženého identifikátoru záznamu probíhá jak u geodetického podkladu pro aktualizaci základní prostorové situace (ZPS), tak i pro geodetické podklady určené k aktualizaci obsahu údajů o dopravní a technické infrastruktuře (DTI)</a:t>
            </a:r>
          </a:p>
          <a:p>
            <a:r>
              <a:rPr lang="cs-CZ" dirty="0"/>
              <a:t>Ověření identifikátoru záznamu může stavební úřad provést prostřednictvím Portálu Digitální mapy veřejné správy (IS DMVS), a to buď </a:t>
            </a:r>
            <a:r>
              <a:rPr lang="cs-CZ" b="1" dirty="0"/>
              <a:t>vizuálně pohledem do mapové služby </a:t>
            </a:r>
            <a:r>
              <a:rPr lang="cs-CZ" dirty="0"/>
              <a:t>(k tomu lze využít i mapové služby krajských DTM – viz ukázka výše) nebo využitím </a:t>
            </a:r>
            <a:r>
              <a:rPr lang="cs-CZ" b="1" dirty="0"/>
              <a:t>přímé kontroly vloženého identifikátoru v IS DMVS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3097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Ověření identifikátoru (ID podání)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8BA46DF-EA30-1055-85A0-3ED31C244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266" y="1223401"/>
            <a:ext cx="6639852" cy="562053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479E5DEC-DF57-CAA9-77AF-4B319D3E41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732" y="2115321"/>
            <a:ext cx="6849431" cy="418205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0A315D2-2313-EFC7-8710-00B6730AE9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6885" y="2115321"/>
            <a:ext cx="6735115" cy="4305901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9F773790-D36A-9EC1-F30D-64DD1A556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3710" y="1448492"/>
            <a:ext cx="9151386" cy="497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2143602" y="56062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Zjištění okruhu vlastníků DTI</a:t>
            </a:r>
          </a:p>
        </p:txBody>
      </p:sp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2E11CADF-2EC2-6015-F04C-5247B9876854}"/>
              </a:ext>
            </a:extLst>
          </p:cNvPr>
          <p:cNvSpPr txBox="1">
            <a:spLocks/>
          </p:cNvSpPr>
          <p:nvPr/>
        </p:nvSpPr>
        <p:spPr>
          <a:xfrm>
            <a:off x="838200" y="1674236"/>
            <a:ext cx="10515600" cy="452067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/>
              <a:t>Nová funkcionalita IS DMVS - validace částí DTI</a:t>
            </a:r>
          </a:p>
          <a:p>
            <a:r>
              <a:rPr lang="cs-CZ" dirty="0"/>
              <a:t>Při zjištění okruhu vlastníků dopravní a technické infrastruktury nyní dochází k ověření, zda se v zájmovém území (dotčených parcelách zájmového území) nachází nejen část DTI (území pro vyjadřování), ale také k ověření, zda jsou v DTM vloženy prvky dopravní a technické infrastruktury stejné skupiny DTI jako nalezené části DTI.</a:t>
            </a:r>
          </a:p>
          <a:p>
            <a:r>
              <a:rPr lang="cs-CZ" dirty="0"/>
              <a:t>Nově systém ověřuje, že ve stejné kombinaci údajů skupina / vlastník / správce / provozovatel definované v částech DTI jsou v DTM kraje reálně vložená data o objektech a zařízeních DTI či jejich ochranných a bezpečnostních pásmech.</a:t>
            </a:r>
          </a:p>
        </p:txBody>
      </p:sp>
    </p:spTree>
    <p:extLst>
      <p:ext uri="{BB962C8B-B14F-4D97-AF65-F5344CB8AC3E}">
        <p14:creationId xmlns:p14="http://schemas.microsoft.com/office/powerpoint/2010/main" val="4045617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978BD7-8961-610D-3E59-CB4C27078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253" y="60350"/>
            <a:ext cx="7967719" cy="673729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61F4098-3B0C-FB95-BBEF-12E0BBC50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716" y="113147"/>
            <a:ext cx="10192284" cy="663170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D6BA7B93-7DA0-F27B-8204-BD0A29E9B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9716" y="1469817"/>
            <a:ext cx="10192284" cy="532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7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80D2568-5ADD-677A-A24F-EF00E8BFD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34316" cy="685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CD3D150-0310-45A3-3E7F-31194879F1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613" y="1009943"/>
            <a:ext cx="6686894" cy="505486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F0931B8-A63D-09D0-0DEB-0F6A522820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613" y="1009943"/>
            <a:ext cx="10654854" cy="505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79D8EF-558C-35C9-1FFC-8FC5D6DD6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96719" cy="685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7C4507E-9DCF-1E04-0D83-2A7C7B9D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6373" y="2058047"/>
            <a:ext cx="6199463" cy="310564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59191C8-D376-FAF7-99F8-66C18CD29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3573" y="0"/>
            <a:ext cx="6465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2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928D50-CC14-C8DC-8B5F-90028F3CB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10634" cy="685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821AA53-94FD-D4E5-4D0E-31CEF48F0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9651" y="1314127"/>
            <a:ext cx="6483683" cy="43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1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>
            <a:extLst>
              <a:ext uri="{FF2B5EF4-FFF2-40B4-BE49-F238E27FC236}">
                <a16:creationId xmlns:a16="http://schemas.microsoft.com/office/drawing/2014/main" id="{99823772-8E00-5A28-2810-093ABC2DACDA}"/>
              </a:ext>
            </a:extLst>
          </p:cNvPr>
          <p:cNvSpPr txBox="1">
            <a:spLocks/>
          </p:cNvSpPr>
          <p:nvPr/>
        </p:nvSpPr>
        <p:spPr>
          <a:xfrm>
            <a:off x="799682" y="902038"/>
            <a:ext cx="3125996" cy="17192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/>
              <a:t>Kontakty </a:t>
            </a:r>
            <a:br>
              <a:rPr lang="cs-CZ" sz="4000" dirty="0"/>
            </a:br>
            <a:r>
              <a:rPr lang="cs-CZ" sz="4000" dirty="0"/>
              <a:t>na správce </a:t>
            </a:r>
            <a:br>
              <a:rPr lang="cs-CZ" sz="4000" dirty="0"/>
            </a:br>
            <a:r>
              <a:rPr lang="cs-CZ" sz="4000" dirty="0"/>
              <a:t>IS DTM OK</a:t>
            </a:r>
          </a:p>
          <a:p>
            <a:endParaRPr lang="cs-CZ" sz="32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6A6FBDB-9686-646B-8AC9-AA93DFC04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5678" y="225260"/>
            <a:ext cx="8141118" cy="640747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1D48AE77-E766-934E-CAFA-FDD504E94B1D}"/>
              </a:ext>
            </a:extLst>
          </p:cNvPr>
          <p:cNvSpPr txBox="1">
            <a:spLocks/>
          </p:cNvSpPr>
          <p:nvPr/>
        </p:nvSpPr>
        <p:spPr>
          <a:xfrm>
            <a:off x="125205" y="2907767"/>
            <a:ext cx="3728822" cy="17192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Tx/>
              <a:buChar char="-"/>
            </a:pPr>
            <a:r>
              <a:rPr lang="cs-CZ" sz="2700" dirty="0"/>
              <a:t>metodické vedení pro obce, VSP, SÚ, geodety,  občany, zpracovatele dat aj.</a:t>
            </a:r>
          </a:p>
        </p:txBody>
      </p:sp>
    </p:spTree>
    <p:extLst>
      <p:ext uri="{BB962C8B-B14F-4D97-AF65-F5344CB8AC3E}">
        <p14:creationId xmlns:p14="http://schemas.microsoft.com/office/powerpoint/2010/main" val="17257714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BB8A18-B98B-CDB4-1BD2-786859C3E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46502"/>
            <a:ext cx="10515600" cy="3862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dirty="0"/>
              <a:t>Děkuji Vám za pozornost!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8110368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4343</TotalTime>
  <Words>1117</Words>
  <Application>Microsoft Office PowerPoint</Application>
  <PresentationFormat>Širokoúhlá obrazovka</PresentationFormat>
  <Paragraphs>147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Inter</vt:lpstr>
      <vt:lpstr>Motiv Office</vt:lpstr>
      <vt:lpstr>DIGITÁLNÍ TECHNICKÁ MAPA OLOMOUCKÉHO KRAJE - aktuální informace</vt:lpstr>
      <vt:lpstr>DTM Olomouckého kraje</vt:lpstr>
      <vt:lpstr>Projekt DTM 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Sztwioroková Eva</cp:lastModifiedBy>
  <cp:revision>186</cp:revision>
  <cp:lastPrinted>2025-05-12T12:58:41Z</cp:lastPrinted>
  <dcterms:created xsi:type="dcterms:W3CDTF">2022-03-10T07:10:19Z</dcterms:created>
  <dcterms:modified xsi:type="dcterms:W3CDTF">2025-06-05T05:43:38Z</dcterms:modified>
</cp:coreProperties>
</file>